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393" r:id="rId29"/>
    <p:sldId id="284" r:id="rId30"/>
    <p:sldId id="34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31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8370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695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615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0232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8812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261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212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6557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4265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301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26748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7794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2987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02482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40177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7777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309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58465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8760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876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643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552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507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089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593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881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jp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g-fotki.yandex.ru/get/6306/162549541.6/0_744cd_83128e8d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35896" y="2780928"/>
            <a:ext cx="417646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200" i="1" dirty="0" smtClean="0">
                <a:latin typeface="Times New Roman" pitchFamily="18" charset="0"/>
              </a:rPr>
              <a:t>ПОДГОТОВИЛА:</a:t>
            </a:r>
            <a:r>
              <a:rPr lang="ru-RU" sz="2200" b="1" i="1" dirty="0" smtClean="0">
                <a:latin typeface="Times New Roman" pitchFamily="18" charset="0"/>
              </a:rPr>
              <a:t> ВОСПИТАТЕЛЬ </a:t>
            </a:r>
            <a:endParaRPr lang="ru-RU" sz="2200" b="1" i="1" dirty="0" smtClean="0">
              <a:latin typeface="Times New Roman" pitchFamily="18" charset="0"/>
            </a:endParaRP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МБДОУ </a:t>
            </a:r>
            <a:r>
              <a:rPr lang="ru-RU" sz="2200" b="1" i="1" dirty="0" smtClean="0">
                <a:latin typeface="Times New Roman" pitchFamily="18" charset="0"/>
              </a:rPr>
              <a:t>«Детский сад №96»</a:t>
            </a:r>
          </a:p>
          <a:p>
            <a:endParaRPr lang="ru-RU" sz="2400" b="1" i="1" dirty="0">
              <a:latin typeface="Times New Roman" pitchFamily="18" charset="0"/>
            </a:endParaRP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         СЕЛЯНКИНА </a:t>
            </a:r>
            <a:r>
              <a:rPr lang="ru-RU" sz="2200" b="1" i="1" dirty="0" smtClean="0">
                <a:latin typeface="Times New Roman" pitchFamily="18" charset="0"/>
              </a:rPr>
              <a:t>НАДЕЖДА Андреевна</a:t>
            </a:r>
            <a:endParaRPr lang="ru-RU" sz="2200" b="1" i="1" dirty="0" smtClean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по математике для детей 5-7 лет «Своя игра»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618425" y="1584630"/>
            <a:ext cx="21939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050995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Что скользит по светлой глади</a:t>
            </a:r>
            <a:br>
              <a:rPr lang="ru-RU" sz="2400" dirty="0"/>
            </a:br>
            <a:r>
              <a:rPr lang="ru-RU" sz="2400" dirty="0"/>
              <a:t>Ученической тетради</a:t>
            </a:r>
            <a:br>
              <a:rPr lang="ru-RU" sz="2400" dirty="0"/>
            </a:br>
            <a:r>
              <a:rPr lang="ru-RU" sz="2400" dirty="0"/>
              <a:t>Белым лебедем прекрасным,</a:t>
            </a:r>
            <a:br>
              <a:rPr lang="ru-RU" sz="2400" dirty="0"/>
            </a:br>
            <a:r>
              <a:rPr lang="ru-RU" sz="2400" dirty="0"/>
              <a:t>Ставшим от позора красным</a:t>
            </a:r>
            <a:br>
              <a:rPr lang="ru-RU" sz="2400" dirty="0"/>
            </a:br>
            <a:r>
              <a:rPr lang="ru-RU" sz="2400" dirty="0"/>
              <a:t>За бездельника, плутишку</a:t>
            </a:r>
            <a:br>
              <a:rPr lang="ru-RU" sz="2400" dirty="0"/>
            </a:br>
            <a:r>
              <a:rPr lang="ru-RU" sz="2400" dirty="0"/>
              <a:t>Непослушного мальчишку?</a:t>
            </a:r>
            <a:br>
              <a:rPr lang="ru-RU" sz="2400" dirty="0"/>
            </a:br>
            <a:r>
              <a:rPr lang="ru-RU" sz="2400" dirty="0"/>
              <a:t>То, за что его ругают</a:t>
            </a:r>
            <a:br>
              <a:rPr lang="ru-RU" sz="2400" dirty="0"/>
            </a:br>
            <a:r>
              <a:rPr lang="ru-RU" sz="2400" dirty="0"/>
              <a:t>И конфет в обед лишают.</a:t>
            </a:r>
            <a:br>
              <a:rPr lang="ru-RU" sz="2400" dirty="0"/>
            </a:br>
            <a:r>
              <a:rPr lang="ru-RU" sz="2400" dirty="0"/>
              <a:t>С легким росчерком пера</a:t>
            </a:r>
            <a:br>
              <a:rPr lang="ru-RU" sz="2400" dirty="0"/>
            </a:br>
            <a:r>
              <a:rPr lang="ru-RU" sz="2400" dirty="0"/>
              <a:t>Появилась цифра</a:t>
            </a:r>
            <a:r>
              <a:rPr lang="ru-RU" sz="2400" dirty="0" smtClean="0"/>
              <a:t>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06252" y="1256826"/>
            <a:ext cx="26099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3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Вот так чудо! Ну-ка, ну-ка,</a:t>
            </a:r>
            <a:br>
              <a:rPr lang="ru-RU" sz="2400" dirty="0"/>
            </a:br>
            <a:r>
              <a:rPr lang="ru-RU" sz="2400" dirty="0"/>
              <a:t>Ты получше посмотри -</a:t>
            </a:r>
            <a:br>
              <a:rPr lang="ru-RU" sz="2400" dirty="0"/>
            </a:br>
            <a:r>
              <a:rPr lang="ru-RU" sz="2400" dirty="0"/>
              <a:t>Это вроде бы и буква,</a:t>
            </a:r>
            <a:br>
              <a:rPr lang="ru-RU" sz="2400" dirty="0"/>
            </a:br>
            <a:r>
              <a:rPr lang="ru-RU" sz="2400" dirty="0"/>
              <a:t>Но еще и цифра </a:t>
            </a:r>
            <a:r>
              <a:rPr lang="ru-RU" sz="2400" dirty="0" smtClean="0"/>
              <a:t>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77447" y="1235985"/>
            <a:ext cx="34563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itchFamily="18" charset="0"/>
              </a:rPr>
              <a:t>4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Кто-то ночью старый стул</a:t>
            </a:r>
            <a:br>
              <a:rPr lang="ru-RU" sz="2400" dirty="0"/>
            </a:br>
            <a:r>
              <a:rPr lang="ru-RU" sz="2400" dirty="0"/>
              <a:t>Спинкой вниз перевернул.</a:t>
            </a:r>
            <a:br>
              <a:rPr lang="ru-RU" sz="2400" dirty="0"/>
            </a:br>
            <a:r>
              <a:rPr lang="ru-RU" sz="2400" dirty="0"/>
              <a:t>И теперь у нас в квартире</a:t>
            </a:r>
            <a:br>
              <a:rPr lang="ru-RU" sz="2400" dirty="0"/>
            </a:br>
            <a:r>
              <a:rPr lang="ru-RU" sz="2400" dirty="0"/>
              <a:t>Стал он цифрою 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2924944"/>
            <a:ext cx="63367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3+2=5</a:t>
            </a:r>
            <a:endParaRPr lang="ru-RU" sz="15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Сушит белочка опята:</a:t>
            </a:r>
            <a:br>
              <a:rPr lang="ru-RU" sz="2400" dirty="0"/>
            </a:br>
            <a:r>
              <a:rPr lang="ru-RU" sz="2400" dirty="0"/>
              <a:t>Три больших и мелких два.</a:t>
            </a:r>
            <a:br>
              <a:rPr lang="ru-RU" sz="2400" dirty="0"/>
            </a:br>
            <a:r>
              <a:rPr lang="ru-RU" sz="2400" dirty="0"/>
              <a:t>«Посчитайте все, ребята!»-</a:t>
            </a:r>
            <a:br>
              <a:rPr lang="ru-RU" sz="2400" dirty="0"/>
            </a:br>
            <a:r>
              <a:rPr lang="ru-RU" sz="2400" dirty="0"/>
              <a:t>просит тетушка Сова. 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37905" y="3015381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1+4=5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5065" y="1120021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Листья ежики носили,</a:t>
            </a:r>
            <a:br>
              <a:rPr lang="ru-RU" sz="2400" dirty="0"/>
            </a:br>
            <a:r>
              <a:rPr lang="ru-RU" sz="2400" dirty="0"/>
              <a:t>Мягкую постель стелили.</a:t>
            </a:r>
            <a:br>
              <a:rPr lang="ru-RU" sz="2400" dirty="0"/>
            </a:br>
            <a:r>
              <a:rPr lang="ru-RU" sz="2400" dirty="0"/>
              <a:t>был один листок дубовый, </a:t>
            </a:r>
            <a:br>
              <a:rPr lang="ru-RU" sz="2400" dirty="0"/>
            </a:br>
            <a:r>
              <a:rPr lang="ru-RU" sz="2400" dirty="0"/>
              <a:t>Четыре было же кленовых.</a:t>
            </a:r>
            <a:br>
              <a:rPr lang="ru-RU" sz="2400" dirty="0"/>
            </a:br>
            <a:r>
              <a:rPr lang="ru-RU" sz="2400" dirty="0"/>
              <a:t>Как все листья посчитать,</a:t>
            </a:r>
            <a:br>
              <a:rPr lang="ru-RU" sz="2400" dirty="0"/>
            </a:br>
            <a:r>
              <a:rPr lang="ru-RU" sz="2400" dirty="0"/>
              <a:t>Общее число назвать? 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282781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3060914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/>
                <a:solidFill>
                  <a:schemeClr val="accent3"/>
                </a:solidFill>
                <a:latin typeface="Georgia" pitchFamily="18" charset="0"/>
              </a:rPr>
              <a:t>2+1=3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025490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На поляне у дубка</a:t>
            </a:r>
            <a:br>
              <a:rPr lang="ru-RU" sz="2400" dirty="0"/>
            </a:br>
            <a:r>
              <a:rPr lang="ru-RU" sz="2400" dirty="0"/>
              <a:t>Крот увидел два грибка.</a:t>
            </a:r>
            <a:br>
              <a:rPr lang="ru-RU" sz="2400" dirty="0"/>
            </a:br>
            <a:r>
              <a:rPr lang="ru-RU" sz="2400" dirty="0"/>
              <a:t>А подальше у осин</a:t>
            </a:r>
            <a:br>
              <a:rPr lang="ru-RU" sz="2400" dirty="0"/>
            </a:br>
            <a:r>
              <a:rPr lang="ru-RU" sz="2400" dirty="0"/>
              <a:t>Он нашел еще один.</a:t>
            </a:r>
            <a:br>
              <a:rPr lang="ru-RU" sz="2400" dirty="0"/>
            </a:br>
            <a:r>
              <a:rPr lang="ru-RU" sz="2400" dirty="0"/>
              <a:t>Кто ответить нам готов,</a:t>
            </a:r>
            <a:br>
              <a:rPr lang="ru-RU" sz="2400" dirty="0"/>
            </a:br>
            <a:r>
              <a:rPr lang="ru-RU" sz="2400" dirty="0"/>
              <a:t>Сколько крот нашел грибов?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35958" y="2686854"/>
            <a:ext cx="644435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1+2=3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На забор взлетел петух </a:t>
            </a:r>
            <a:br>
              <a:rPr lang="ru-RU" sz="2400" dirty="0"/>
            </a:br>
            <a:r>
              <a:rPr lang="ru-RU" sz="2400" dirty="0"/>
              <a:t>Повстречал еще там двух. </a:t>
            </a:r>
            <a:br>
              <a:rPr lang="ru-RU" sz="2400" dirty="0"/>
            </a:br>
            <a:r>
              <a:rPr lang="ru-RU" sz="2400" dirty="0"/>
              <a:t>Сколько стало петухов? 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374465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3+1+1=5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140849"/>
            <a:ext cx="7632848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latin typeface="Arial" panose="020B0604020202020204" pitchFamily="34" charset="0"/>
              </a:rPr>
              <a:t>Наш Кузьма-кот </a:t>
            </a:r>
            <a:r>
              <a:rPr lang="ru-RU" b="1" kern="0" dirty="0" smtClean="0">
                <a:latin typeface="Arial" panose="020B0604020202020204" pitchFamily="34" charset="0"/>
              </a:rPr>
              <a:t>непростой,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У него улов большой!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На </a:t>
            </a:r>
            <a:r>
              <a:rPr lang="ru-RU" b="1" kern="0" dirty="0">
                <a:latin typeface="Arial" panose="020B0604020202020204" pitchFamily="34" charset="0"/>
              </a:rPr>
              <a:t>рыбалку он ходил,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Рыбу </a:t>
            </a:r>
            <a:r>
              <a:rPr lang="ru-RU" b="1" kern="0" dirty="0">
                <a:latin typeface="Arial" panose="020B0604020202020204" pitchFamily="34" charset="0"/>
              </a:rPr>
              <a:t>для ухи ловил,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Ему </a:t>
            </a:r>
            <a:r>
              <a:rPr lang="ru-RU" b="1" kern="0" dirty="0">
                <a:latin typeface="Arial" panose="020B0604020202020204" pitchFamily="34" charset="0"/>
              </a:rPr>
              <a:t>попались на крючок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Три </a:t>
            </a:r>
            <a:r>
              <a:rPr lang="ru-RU" b="1" kern="0" dirty="0">
                <a:latin typeface="Arial" panose="020B0604020202020204" pitchFamily="34" charset="0"/>
              </a:rPr>
              <a:t>ерша, лещ, окунек.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Сколько </a:t>
            </a:r>
            <a:r>
              <a:rPr lang="ru-RU" b="1" kern="0" dirty="0">
                <a:latin typeface="Arial" panose="020B0604020202020204" pitchFamily="34" charset="0"/>
              </a:rPr>
              <a:t>рыбок в большой банке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Arial" panose="020B0604020202020204" pitchFamily="34" charset="0"/>
              </a:rPr>
              <a:t>Принесет </a:t>
            </a:r>
            <a:r>
              <a:rPr lang="ru-RU" b="1" kern="0" dirty="0">
                <a:latin typeface="Arial" panose="020B0604020202020204" pitchFamily="34" charset="0"/>
              </a:rPr>
              <a:t>наш кот с рыбалки?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353" y="1365209"/>
            <a:ext cx="2991975" cy="23926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018072"/>
            <a:ext cx="2621507" cy="2719052"/>
          </a:xfrm>
          <a:prstGeom prst="rect">
            <a:avLst/>
          </a:prstGeom>
        </p:spPr>
      </p:pic>
      <p:pic>
        <p:nvPicPr>
          <p:cNvPr id="12" name="Picture 9" descr="ДЕРЕВНЯ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04" y="1765999"/>
            <a:ext cx="28813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8208" y="2171884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4-2=2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</a:rPr>
              <a:t>Четыре спелых груши</a:t>
            </a:r>
          </a:p>
          <a:p>
            <a:r>
              <a:rPr lang="ru-RU" sz="2400" b="1" i="1" dirty="0">
                <a:latin typeface="Arial" panose="020B0604020202020204" pitchFamily="34" charset="0"/>
              </a:rPr>
              <a:t>На веточке качались.</a:t>
            </a:r>
          </a:p>
          <a:p>
            <a:r>
              <a:rPr lang="ru-RU" sz="2400" b="1" i="1" dirty="0">
                <a:latin typeface="Arial" panose="020B0604020202020204" pitchFamily="34" charset="0"/>
              </a:rPr>
              <a:t>Две груши снял Павлуша,</a:t>
            </a:r>
          </a:p>
          <a:p>
            <a:r>
              <a:rPr lang="ru-RU" sz="2400" b="1" i="1" dirty="0">
                <a:latin typeface="Arial" panose="020B0604020202020204" pitchFamily="34" charset="0"/>
              </a:rPr>
              <a:t>А сколько груш осталось?</a:t>
            </a:r>
            <a:r>
              <a:rPr lang="ru-RU" sz="2400" b="1" dirty="0"/>
              <a:t>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33506" y="4978426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9672" y="2245554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 smtClean="0">
                <a:ln/>
                <a:solidFill>
                  <a:schemeClr val="accent3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5808" y="1052642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Папа –слон слону – сынишке</a:t>
            </a:r>
          </a:p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Подарил четыре книжки.</a:t>
            </a:r>
          </a:p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слонёнок прочитал</a:t>
            </a:r>
          </a:p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друзьям своим раздал.</a:t>
            </a:r>
          </a:p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Книгу дал он бегемоту,</a:t>
            </a:r>
          </a:p>
          <a:p>
            <a:r>
              <a:rPr lang="ru-RU" sz="2400" b="1" i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морскому кашалоту.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4329" y="297522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lon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8" y="2316710"/>
            <a:ext cx="2838240" cy="28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niga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56" y="1400453"/>
            <a:ext cx="1938152" cy="123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52464" y="3026171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eorgia" pitchFamily="18" charset="0"/>
              </a:rPr>
              <a:t>5-3=2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27646" y="1196752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Посадил я пять хороших</a:t>
            </a:r>
            <a:br>
              <a:rPr lang="ru-RU" sz="2400" dirty="0"/>
            </a:br>
            <a:r>
              <a:rPr lang="ru-RU" sz="2400" dirty="0"/>
              <a:t>Белых </a:t>
            </a:r>
            <a:r>
              <a:rPr lang="ru-RU" sz="2400" dirty="0" smtClean="0"/>
              <a:t>бусинок-горошин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А росточков из земли</a:t>
            </a:r>
            <a:br>
              <a:rPr lang="ru-RU" sz="2400" dirty="0"/>
            </a:br>
            <a:r>
              <a:rPr lang="ru-RU" sz="2400" dirty="0"/>
              <a:t>Показалось только три.</a:t>
            </a:r>
            <a:br>
              <a:rPr lang="ru-RU" sz="2400" dirty="0"/>
            </a:br>
            <a:r>
              <a:rPr lang="ru-RU" sz="2400" dirty="0"/>
              <a:t>Три горошинки взошло.</a:t>
            </a:r>
            <a:br>
              <a:rPr lang="ru-RU" sz="2400" dirty="0"/>
            </a:br>
            <a:r>
              <a:rPr lang="ru-RU" sz="2400" dirty="0"/>
              <a:t>Сколько же не проросло?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38423" y="282781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2876122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3-1=2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3257" y="1059606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Плачет киска в коридоре, </a:t>
            </a:r>
            <a:br>
              <a:rPr lang="ru-RU" sz="2400" dirty="0"/>
            </a:br>
            <a:r>
              <a:rPr lang="ru-RU" sz="2400" dirty="0"/>
              <a:t>У неё большое горе!</a:t>
            </a:r>
            <a:br>
              <a:rPr lang="ru-RU" sz="2400" dirty="0"/>
            </a:br>
            <a:r>
              <a:rPr lang="ru-RU" sz="2400" dirty="0"/>
              <a:t>Дед ей три сосиски дал,</a:t>
            </a:r>
            <a:br>
              <a:rPr lang="ru-RU" sz="2400" dirty="0"/>
            </a:br>
            <a:r>
              <a:rPr lang="ru-RU" sz="2400" dirty="0"/>
              <a:t>А хитрый пес одну забрал.</a:t>
            </a:r>
            <a:br>
              <a:rPr lang="ru-RU" sz="2400" dirty="0"/>
            </a:br>
            <a:r>
              <a:rPr lang="ru-RU" sz="2400" dirty="0"/>
              <a:t>Плачет киска: «Мяу!</a:t>
            </a:r>
            <a:br>
              <a:rPr lang="ru-RU" sz="2400" dirty="0"/>
            </a:br>
            <a:r>
              <a:rPr lang="ru-RU" sz="2400" dirty="0"/>
              <a:t>Как осталось мало!»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5570" y="253239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2598557"/>
            <a:ext cx="60486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15000" b="1" i="1" dirty="0" smtClean="0">
                <a:ln/>
                <a:solidFill>
                  <a:schemeClr val="accent3"/>
                </a:solidFill>
                <a:latin typeface="Georgia" pitchFamily="18" charset="0"/>
              </a:rPr>
              <a:t>5-1=4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Пять щенков едят из миски</a:t>
            </a:r>
            <a:br>
              <a:rPr lang="ru-RU" sz="2400" dirty="0"/>
            </a:br>
            <a:r>
              <a:rPr lang="ru-RU" sz="2400" dirty="0"/>
              <a:t>Оля кормит их борщом.</a:t>
            </a:r>
            <a:br>
              <a:rPr lang="ru-RU" sz="2400" dirty="0"/>
            </a:br>
            <a:r>
              <a:rPr lang="ru-RU" sz="2400" dirty="0"/>
              <a:t>Вот один уже наелся.</a:t>
            </a:r>
            <a:br>
              <a:rPr lang="ru-RU" sz="2400" dirty="0"/>
            </a:br>
            <a:r>
              <a:rPr lang="ru-RU" sz="2400" dirty="0"/>
              <a:t>Сколько кушает еще? 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ЧЕГО БОЛЬШЕ КИСТОЧЕК ИЛИ КАРАНДАШЕЙ?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67" y="1675366"/>
            <a:ext cx="5472608" cy="410445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773" y="3561870"/>
            <a:ext cx="633657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itchFamily="18" charset="0"/>
              </a:rPr>
              <a:t>КИСТОЧЕК</a:t>
            </a:r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02483" y="2306489"/>
            <a:ext cx="75608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овина рамки 2"/>
          <p:cNvSpPr/>
          <p:nvPr/>
        </p:nvSpPr>
        <p:spPr>
          <a:xfrm rot="8497485">
            <a:off x="3846663" y="2346870"/>
            <a:ext cx="631769" cy="598553"/>
          </a:xfrm>
          <a:custGeom>
            <a:avLst/>
            <a:gdLst>
              <a:gd name="connsiteX0" fmla="*/ 0 w 720080"/>
              <a:gd name="connsiteY0" fmla="*/ 0 h 625273"/>
              <a:gd name="connsiteX1" fmla="*/ 720080 w 720080"/>
              <a:gd name="connsiteY1" fmla="*/ 0 h 625273"/>
              <a:gd name="connsiteX2" fmla="*/ 607402 w 720080"/>
              <a:gd name="connsiteY2" fmla="*/ 97843 h 625273"/>
              <a:gd name="connsiteX3" fmla="*/ 98274 w 720080"/>
              <a:gd name="connsiteY3" fmla="*/ 97843 h 625273"/>
              <a:gd name="connsiteX4" fmla="*/ 98274 w 720080"/>
              <a:gd name="connsiteY4" fmla="*/ 539938 h 625273"/>
              <a:gd name="connsiteX5" fmla="*/ 0 w 720080"/>
              <a:gd name="connsiteY5" fmla="*/ 625273 h 625273"/>
              <a:gd name="connsiteX6" fmla="*/ 0 w 720080"/>
              <a:gd name="connsiteY6" fmla="*/ 0 h 625273"/>
              <a:gd name="connsiteX0" fmla="*/ 0 w 720080"/>
              <a:gd name="connsiteY0" fmla="*/ 0 h 598553"/>
              <a:gd name="connsiteX1" fmla="*/ 720080 w 720080"/>
              <a:gd name="connsiteY1" fmla="*/ 0 h 598553"/>
              <a:gd name="connsiteX2" fmla="*/ 607402 w 720080"/>
              <a:gd name="connsiteY2" fmla="*/ 97843 h 598553"/>
              <a:gd name="connsiteX3" fmla="*/ 98274 w 720080"/>
              <a:gd name="connsiteY3" fmla="*/ 97843 h 598553"/>
              <a:gd name="connsiteX4" fmla="*/ 98274 w 720080"/>
              <a:gd name="connsiteY4" fmla="*/ 539938 h 598553"/>
              <a:gd name="connsiteX5" fmla="*/ 230063 w 720080"/>
              <a:gd name="connsiteY5" fmla="*/ 598553 h 598553"/>
              <a:gd name="connsiteX6" fmla="*/ 0 w 720080"/>
              <a:gd name="connsiteY6" fmla="*/ 0 h 598553"/>
              <a:gd name="connsiteX0" fmla="*/ 0 w 631769"/>
              <a:gd name="connsiteY0" fmla="*/ 0 h 598553"/>
              <a:gd name="connsiteX1" fmla="*/ 631769 w 631769"/>
              <a:gd name="connsiteY1" fmla="*/ 243423 h 598553"/>
              <a:gd name="connsiteX2" fmla="*/ 607402 w 631769"/>
              <a:gd name="connsiteY2" fmla="*/ 97843 h 598553"/>
              <a:gd name="connsiteX3" fmla="*/ 98274 w 631769"/>
              <a:gd name="connsiteY3" fmla="*/ 97843 h 598553"/>
              <a:gd name="connsiteX4" fmla="*/ 98274 w 631769"/>
              <a:gd name="connsiteY4" fmla="*/ 539938 h 598553"/>
              <a:gd name="connsiteX5" fmla="*/ 230063 w 631769"/>
              <a:gd name="connsiteY5" fmla="*/ 598553 h 598553"/>
              <a:gd name="connsiteX6" fmla="*/ 0 w 631769"/>
              <a:gd name="connsiteY6" fmla="*/ 0 h 5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769" h="598553">
                <a:moveTo>
                  <a:pt x="0" y="0"/>
                </a:moveTo>
                <a:lnTo>
                  <a:pt x="631769" y="243423"/>
                </a:lnTo>
                <a:lnTo>
                  <a:pt x="607402" y="97843"/>
                </a:lnTo>
                <a:lnTo>
                  <a:pt x="98274" y="97843"/>
                </a:lnTo>
                <a:lnTo>
                  <a:pt x="98274" y="539938"/>
                </a:lnTo>
                <a:lnTo>
                  <a:pt x="230063" y="5985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7779"/>
            <a:ext cx="5361384" cy="4021038"/>
          </a:xfrm>
          <a:prstGeom prst="rect">
            <a:avLst/>
          </a:prstGeom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3587605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itchFamily="18" charset="0"/>
              </a:rPr>
              <a:t>НА ПРАВОЙ КАРТИНКЕ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ГДЕ БОЛЬШЕ ОСЬМИНОГОВ?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2292" y="2178254"/>
            <a:ext cx="864096" cy="8353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овина рамки 3"/>
          <p:cNvSpPr/>
          <p:nvPr/>
        </p:nvSpPr>
        <p:spPr>
          <a:xfrm rot="18800444">
            <a:off x="3887096" y="2320283"/>
            <a:ext cx="649727" cy="600894"/>
          </a:xfrm>
          <a:custGeom>
            <a:avLst/>
            <a:gdLst>
              <a:gd name="connsiteX0" fmla="*/ 0 w 1044116"/>
              <a:gd name="connsiteY0" fmla="*/ 0 h 1073760"/>
              <a:gd name="connsiteX1" fmla="*/ 1044116 w 1044116"/>
              <a:gd name="connsiteY1" fmla="*/ 0 h 1073760"/>
              <a:gd name="connsiteX2" fmla="*/ 891487 w 1044116"/>
              <a:gd name="connsiteY2" fmla="*/ 156962 h 1073760"/>
              <a:gd name="connsiteX3" fmla="*/ 156962 w 1044116"/>
              <a:gd name="connsiteY3" fmla="*/ 156962 h 1073760"/>
              <a:gd name="connsiteX4" fmla="*/ 156962 w 1044116"/>
              <a:gd name="connsiteY4" fmla="*/ 912342 h 1073760"/>
              <a:gd name="connsiteX5" fmla="*/ 0 w 1044116"/>
              <a:gd name="connsiteY5" fmla="*/ 1073760 h 1073760"/>
              <a:gd name="connsiteX6" fmla="*/ 0 w 1044116"/>
              <a:gd name="connsiteY6" fmla="*/ 0 h 1073760"/>
              <a:gd name="connsiteX0" fmla="*/ 0 w 1044116"/>
              <a:gd name="connsiteY0" fmla="*/ 0 h 1073760"/>
              <a:gd name="connsiteX1" fmla="*/ 1044116 w 1044116"/>
              <a:gd name="connsiteY1" fmla="*/ 0 h 1073760"/>
              <a:gd name="connsiteX2" fmla="*/ 891487 w 1044116"/>
              <a:gd name="connsiteY2" fmla="*/ 156962 h 1073760"/>
              <a:gd name="connsiteX3" fmla="*/ 156962 w 1044116"/>
              <a:gd name="connsiteY3" fmla="*/ 156962 h 1073760"/>
              <a:gd name="connsiteX4" fmla="*/ 416270 w 1044116"/>
              <a:gd name="connsiteY4" fmla="*/ 898694 h 1073760"/>
              <a:gd name="connsiteX5" fmla="*/ 0 w 1044116"/>
              <a:gd name="connsiteY5" fmla="*/ 1073760 h 1073760"/>
              <a:gd name="connsiteX6" fmla="*/ 0 w 1044116"/>
              <a:gd name="connsiteY6" fmla="*/ 0 h 1073760"/>
              <a:gd name="connsiteX0" fmla="*/ 0 w 1044116"/>
              <a:gd name="connsiteY0" fmla="*/ 0 h 1046464"/>
              <a:gd name="connsiteX1" fmla="*/ 1044116 w 1044116"/>
              <a:gd name="connsiteY1" fmla="*/ 0 h 1046464"/>
              <a:gd name="connsiteX2" fmla="*/ 891487 w 1044116"/>
              <a:gd name="connsiteY2" fmla="*/ 156962 h 1046464"/>
              <a:gd name="connsiteX3" fmla="*/ 156962 w 1044116"/>
              <a:gd name="connsiteY3" fmla="*/ 156962 h 1046464"/>
              <a:gd name="connsiteX4" fmla="*/ 416270 w 1044116"/>
              <a:gd name="connsiteY4" fmla="*/ 898694 h 1046464"/>
              <a:gd name="connsiteX5" fmla="*/ 286603 w 1044116"/>
              <a:gd name="connsiteY5" fmla="*/ 1046464 h 1046464"/>
              <a:gd name="connsiteX6" fmla="*/ 0 w 1044116"/>
              <a:gd name="connsiteY6" fmla="*/ 0 h 1046464"/>
              <a:gd name="connsiteX0" fmla="*/ 0 w 1044116"/>
              <a:gd name="connsiteY0" fmla="*/ 0 h 1046464"/>
              <a:gd name="connsiteX1" fmla="*/ 1044116 w 1044116"/>
              <a:gd name="connsiteY1" fmla="*/ 0 h 1046464"/>
              <a:gd name="connsiteX2" fmla="*/ 891487 w 1044116"/>
              <a:gd name="connsiteY2" fmla="*/ 416270 h 1046464"/>
              <a:gd name="connsiteX3" fmla="*/ 156962 w 1044116"/>
              <a:gd name="connsiteY3" fmla="*/ 156962 h 1046464"/>
              <a:gd name="connsiteX4" fmla="*/ 416270 w 1044116"/>
              <a:gd name="connsiteY4" fmla="*/ 898694 h 1046464"/>
              <a:gd name="connsiteX5" fmla="*/ 286603 w 1044116"/>
              <a:gd name="connsiteY5" fmla="*/ 1046464 h 1046464"/>
              <a:gd name="connsiteX6" fmla="*/ 0 w 1044116"/>
              <a:gd name="connsiteY6" fmla="*/ 0 h 1046464"/>
              <a:gd name="connsiteX0" fmla="*/ 0 w 1098707"/>
              <a:gd name="connsiteY0" fmla="*/ 0 h 1046464"/>
              <a:gd name="connsiteX1" fmla="*/ 1098707 w 1098707"/>
              <a:gd name="connsiteY1" fmla="*/ 300251 h 1046464"/>
              <a:gd name="connsiteX2" fmla="*/ 891487 w 1098707"/>
              <a:gd name="connsiteY2" fmla="*/ 416270 h 1046464"/>
              <a:gd name="connsiteX3" fmla="*/ 156962 w 1098707"/>
              <a:gd name="connsiteY3" fmla="*/ 156962 h 1046464"/>
              <a:gd name="connsiteX4" fmla="*/ 416270 w 1098707"/>
              <a:gd name="connsiteY4" fmla="*/ 898694 h 1046464"/>
              <a:gd name="connsiteX5" fmla="*/ 286603 w 1098707"/>
              <a:gd name="connsiteY5" fmla="*/ 1046464 h 1046464"/>
              <a:gd name="connsiteX6" fmla="*/ 0 w 1098707"/>
              <a:gd name="connsiteY6" fmla="*/ 0 h 1046464"/>
              <a:gd name="connsiteX0" fmla="*/ 0 w 1098707"/>
              <a:gd name="connsiteY0" fmla="*/ 0 h 1046464"/>
              <a:gd name="connsiteX1" fmla="*/ 1098707 w 1098707"/>
              <a:gd name="connsiteY1" fmla="*/ 300251 h 1046464"/>
              <a:gd name="connsiteX2" fmla="*/ 891487 w 1098707"/>
              <a:gd name="connsiteY2" fmla="*/ 416270 h 1046464"/>
              <a:gd name="connsiteX3" fmla="*/ 156962 w 1098707"/>
              <a:gd name="connsiteY3" fmla="*/ 156962 h 1046464"/>
              <a:gd name="connsiteX4" fmla="*/ 416270 w 1098707"/>
              <a:gd name="connsiteY4" fmla="*/ 898694 h 1046464"/>
              <a:gd name="connsiteX5" fmla="*/ 286603 w 1098707"/>
              <a:gd name="connsiteY5" fmla="*/ 1046464 h 1046464"/>
              <a:gd name="connsiteX6" fmla="*/ 0 w 1098707"/>
              <a:gd name="connsiteY6" fmla="*/ 0 h 104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707" h="1046464">
                <a:moveTo>
                  <a:pt x="0" y="0"/>
                </a:moveTo>
                <a:lnTo>
                  <a:pt x="1098707" y="300251"/>
                </a:lnTo>
                <a:lnTo>
                  <a:pt x="891487" y="416270"/>
                </a:lnTo>
                <a:lnTo>
                  <a:pt x="156962" y="156962"/>
                </a:lnTo>
                <a:lnTo>
                  <a:pt x="416270" y="898694"/>
                </a:lnTo>
                <a:lnTo>
                  <a:pt x="286603" y="10464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77" y="1834137"/>
            <a:ext cx="5289376" cy="3967032"/>
          </a:xfrm>
          <a:prstGeom prst="rect">
            <a:avLst/>
          </a:prstGeom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70072" y="3722385"/>
            <a:ext cx="5283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itchFamily="18" charset="0"/>
              </a:rPr>
              <a:t>ОНИ РАВНЫ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КАКОЕ ЧИСЛО БОЛЬШЕ?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8296" y="2292139"/>
            <a:ext cx="720080" cy="7737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3625289" y="2490637"/>
            <a:ext cx="846094" cy="5122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69" y="1389767"/>
            <a:ext cx="5826224" cy="4369668"/>
          </a:xfrm>
          <a:prstGeom prst="rect">
            <a:avLst/>
          </a:prstGeom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56425" y="2924944"/>
            <a:ext cx="1008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0736" y="92810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КАКОЕ ЧИСЛО БОЛЬШЕ?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80386" y="1985213"/>
            <a:ext cx="756084" cy="875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овина рамки 3"/>
          <p:cNvSpPr/>
          <p:nvPr/>
        </p:nvSpPr>
        <p:spPr>
          <a:xfrm rot="18954447">
            <a:off x="4013193" y="2164949"/>
            <a:ext cx="618537" cy="632215"/>
          </a:xfrm>
          <a:custGeom>
            <a:avLst/>
            <a:gdLst>
              <a:gd name="connsiteX0" fmla="*/ 0 w 1296144"/>
              <a:gd name="connsiteY0" fmla="*/ 0 h 1370990"/>
              <a:gd name="connsiteX1" fmla="*/ 1296144 w 1296144"/>
              <a:gd name="connsiteY1" fmla="*/ 0 h 1370990"/>
              <a:gd name="connsiteX2" fmla="*/ 1145740 w 1296144"/>
              <a:gd name="connsiteY2" fmla="*/ 159089 h 1370990"/>
              <a:gd name="connsiteX3" fmla="*/ 131792 w 1296144"/>
              <a:gd name="connsiteY3" fmla="*/ 159089 h 1370990"/>
              <a:gd name="connsiteX4" fmla="*/ 131792 w 1296144"/>
              <a:gd name="connsiteY4" fmla="*/ 1231588 h 1370990"/>
              <a:gd name="connsiteX5" fmla="*/ 0 w 1296144"/>
              <a:gd name="connsiteY5" fmla="*/ 1370990 h 1370990"/>
              <a:gd name="connsiteX6" fmla="*/ 0 w 1296144"/>
              <a:gd name="connsiteY6" fmla="*/ 0 h 1370990"/>
              <a:gd name="connsiteX0" fmla="*/ 0 w 1296144"/>
              <a:gd name="connsiteY0" fmla="*/ 0 h 1370990"/>
              <a:gd name="connsiteX1" fmla="*/ 1296144 w 1296144"/>
              <a:gd name="connsiteY1" fmla="*/ 0 h 1370990"/>
              <a:gd name="connsiteX2" fmla="*/ 1145740 w 1296144"/>
              <a:gd name="connsiteY2" fmla="*/ 159089 h 1370990"/>
              <a:gd name="connsiteX3" fmla="*/ 131792 w 1296144"/>
              <a:gd name="connsiteY3" fmla="*/ 159089 h 1370990"/>
              <a:gd name="connsiteX4" fmla="*/ 541225 w 1296144"/>
              <a:gd name="connsiteY4" fmla="*/ 1136054 h 1370990"/>
              <a:gd name="connsiteX5" fmla="*/ 0 w 1296144"/>
              <a:gd name="connsiteY5" fmla="*/ 1370990 h 1370990"/>
              <a:gd name="connsiteX6" fmla="*/ 0 w 1296144"/>
              <a:gd name="connsiteY6" fmla="*/ 0 h 1370990"/>
              <a:gd name="connsiteX0" fmla="*/ 0 w 1296144"/>
              <a:gd name="connsiteY0" fmla="*/ 0 h 1370990"/>
              <a:gd name="connsiteX1" fmla="*/ 1296144 w 1296144"/>
              <a:gd name="connsiteY1" fmla="*/ 0 h 1370990"/>
              <a:gd name="connsiteX2" fmla="*/ 1063854 w 1296144"/>
              <a:gd name="connsiteY2" fmla="*/ 445692 h 1370990"/>
              <a:gd name="connsiteX3" fmla="*/ 131792 w 1296144"/>
              <a:gd name="connsiteY3" fmla="*/ 159089 h 1370990"/>
              <a:gd name="connsiteX4" fmla="*/ 541225 w 1296144"/>
              <a:gd name="connsiteY4" fmla="*/ 1136054 h 1370990"/>
              <a:gd name="connsiteX5" fmla="*/ 0 w 1296144"/>
              <a:gd name="connsiteY5" fmla="*/ 1370990 h 1370990"/>
              <a:gd name="connsiteX6" fmla="*/ 0 w 1296144"/>
              <a:gd name="connsiteY6" fmla="*/ 0 h 1370990"/>
              <a:gd name="connsiteX0" fmla="*/ 0 w 1296144"/>
              <a:gd name="connsiteY0" fmla="*/ 0 h 1275455"/>
              <a:gd name="connsiteX1" fmla="*/ 1296144 w 1296144"/>
              <a:gd name="connsiteY1" fmla="*/ 0 h 1275455"/>
              <a:gd name="connsiteX2" fmla="*/ 1063854 w 1296144"/>
              <a:gd name="connsiteY2" fmla="*/ 445692 h 1275455"/>
              <a:gd name="connsiteX3" fmla="*/ 131792 w 1296144"/>
              <a:gd name="connsiteY3" fmla="*/ 159089 h 1275455"/>
              <a:gd name="connsiteX4" fmla="*/ 541225 w 1296144"/>
              <a:gd name="connsiteY4" fmla="*/ 1136054 h 1275455"/>
              <a:gd name="connsiteX5" fmla="*/ 477672 w 1296144"/>
              <a:gd name="connsiteY5" fmla="*/ 1275455 h 1275455"/>
              <a:gd name="connsiteX6" fmla="*/ 0 w 1296144"/>
              <a:gd name="connsiteY6" fmla="*/ 0 h 1275455"/>
              <a:gd name="connsiteX0" fmla="*/ 0 w 1268849"/>
              <a:gd name="connsiteY0" fmla="*/ 0 h 1275455"/>
              <a:gd name="connsiteX1" fmla="*/ 1268849 w 1268849"/>
              <a:gd name="connsiteY1" fmla="*/ 341194 h 1275455"/>
              <a:gd name="connsiteX2" fmla="*/ 1063854 w 1268849"/>
              <a:gd name="connsiteY2" fmla="*/ 445692 h 1275455"/>
              <a:gd name="connsiteX3" fmla="*/ 131792 w 1268849"/>
              <a:gd name="connsiteY3" fmla="*/ 159089 h 1275455"/>
              <a:gd name="connsiteX4" fmla="*/ 541225 w 1268849"/>
              <a:gd name="connsiteY4" fmla="*/ 1136054 h 1275455"/>
              <a:gd name="connsiteX5" fmla="*/ 477672 w 1268849"/>
              <a:gd name="connsiteY5" fmla="*/ 1275455 h 1275455"/>
              <a:gd name="connsiteX6" fmla="*/ 0 w 1268849"/>
              <a:gd name="connsiteY6" fmla="*/ 0 h 127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849" h="1275455">
                <a:moveTo>
                  <a:pt x="0" y="0"/>
                </a:moveTo>
                <a:lnTo>
                  <a:pt x="1268849" y="341194"/>
                </a:lnTo>
                <a:lnTo>
                  <a:pt x="1063854" y="445692"/>
                </a:lnTo>
                <a:lnTo>
                  <a:pt x="131792" y="159089"/>
                </a:lnTo>
                <a:lnTo>
                  <a:pt x="541225" y="1136054"/>
                </a:lnTo>
                <a:lnTo>
                  <a:pt x="477672" y="12754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69" y="1538743"/>
            <a:ext cx="5634203" cy="4225652"/>
          </a:xfrm>
          <a:prstGeom prst="rect">
            <a:avLst/>
          </a:prstGeom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37905" y="3748256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itchFamily="18" charset="0"/>
              </a:rPr>
              <a:t>НА ПРАВОЙ КАРТИНКЕ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019448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ГДЕ КВАДРАТОВ МЕНЬШЕ?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33918" y="2151810"/>
            <a:ext cx="756084" cy="7820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овина рамки 3"/>
          <p:cNvSpPr/>
          <p:nvPr/>
        </p:nvSpPr>
        <p:spPr>
          <a:xfrm rot="8492569">
            <a:off x="3805959" y="2299611"/>
            <a:ext cx="607424" cy="527191"/>
          </a:xfrm>
          <a:custGeom>
            <a:avLst/>
            <a:gdLst>
              <a:gd name="connsiteX0" fmla="*/ 0 w 3528392"/>
              <a:gd name="connsiteY0" fmla="*/ 0 h 3464609"/>
              <a:gd name="connsiteX1" fmla="*/ 3528392 w 3528392"/>
              <a:gd name="connsiteY1" fmla="*/ 0 h 3464609"/>
              <a:gd name="connsiteX2" fmla="*/ 3269620 w 3528392"/>
              <a:gd name="connsiteY2" fmla="*/ 254094 h 3464609"/>
              <a:gd name="connsiteX3" fmla="*/ 281396 w 3528392"/>
              <a:gd name="connsiteY3" fmla="*/ 254094 h 3464609"/>
              <a:gd name="connsiteX4" fmla="*/ 281396 w 3528392"/>
              <a:gd name="connsiteY4" fmla="*/ 3188300 h 3464609"/>
              <a:gd name="connsiteX5" fmla="*/ 0 w 3528392"/>
              <a:gd name="connsiteY5" fmla="*/ 3464609 h 3464609"/>
              <a:gd name="connsiteX6" fmla="*/ 0 w 3528392"/>
              <a:gd name="connsiteY6" fmla="*/ 0 h 3464609"/>
              <a:gd name="connsiteX0" fmla="*/ 0 w 3528392"/>
              <a:gd name="connsiteY0" fmla="*/ 0 h 3464609"/>
              <a:gd name="connsiteX1" fmla="*/ 3528392 w 3528392"/>
              <a:gd name="connsiteY1" fmla="*/ 0 h 3464609"/>
              <a:gd name="connsiteX2" fmla="*/ 3269620 w 3528392"/>
              <a:gd name="connsiteY2" fmla="*/ 254094 h 3464609"/>
              <a:gd name="connsiteX3" fmla="*/ 281396 w 3528392"/>
              <a:gd name="connsiteY3" fmla="*/ 254094 h 3464609"/>
              <a:gd name="connsiteX4" fmla="*/ 1427808 w 3528392"/>
              <a:gd name="connsiteY4" fmla="*/ 2505912 h 3464609"/>
              <a:gd name="connsiteX5" fmla="*/ 0 w 3528392"/>
              <a:gd name="connsiteY5" fmla="*/ 3464609 h 3464609"/>
              <a:gd name="connsiteX6" fmla="*/ 0 w 3528392"/>
              <a:gd name="connsiteY6" fmla="*/ 0 h 3464609"/>
              <a:gd name="connsiteX0" fmla="*/ 0 w 3528392"/>
              <a:gd name="connsiteY0" fmla="*/ 0 h 3464609"/>
              <a:gd name="connsiteX1" fmla="*/ 3528392 w 3528392"/>
              <a:gd name="connsiteY1" fmla="*/ 0 h 3464609"/>
              <a:gd name="connsiteX2" fmla="*/ 2996665 w 3528392"/>
              <a:gd name="connsiteY2" fmla="*/ 1154846 h 3464609"/>
              <a:gd name="connsiteX3" fmla="*/ 281396 w 3528392"/>
              <a:gd name="connsiteY3" fmla="*/ 254094 h 3464609"/>
              <a:gd name="connsiteX4" fmla="*/ 1427808 w 3528392"/>
              <a:gd name="connsiteY4" fmla="*/ 2505912 h 3464609"/>
              <a:gd name="connsiteX5" fmla="*/ 0 w 3528392"/>
              <a:gd name="connsiteY5" fmla="*/ 3464609 h 3464609"/>
              <a:gd name="connsiteX6" fmla="*/ 0 w 3528392"/>
              <a:gd name="connsiteY6" fmla="*/ 0 h 3464609"/>
              <a:gd name="connsiteX0" fmla="*/ 0 w 3528392"/>
              <a:gd name="connsiteY0" fmla="*/ 0 h 2795869"/>
              <a:gd name="connsiteX1" fmla="*/ 3528392 w 3528392"/>
              <a:gd name="connsiteY1" fmla="*/ 0 h 2795869"/>
              <a:gd name="connsiteX2" fmla="*/ 2996665 w 3528392"/>
              <a:gd name="connsiteY2" fmla="*/ 1154846 h 2795869"/>
              <a:gd name="connsiteX3" fmla="*/ 281396 w 3528392"/>
              <a:gd name="connsiteY3" fmla="*/ 254094 h 2795869"/>
              <a:gd name="connsiteX4" fmla="*/ 1427808 w 3528392"/>
              <a:gd name="connsiteY4" fmla="*/ 2505912 h 2795869"/>
              <a:gd name="connsiteX5" fmla="*/ 1173707 w 3528392"/>
              <a:gd name="connsiteY5" fmla="*/ 2795869 h 2795869"/>
              <a:gd name="connsiteX6" fmla="*/ 0 w 3528392"/>
              <a:gd name="connsiteY6" fmla="*/ 0 h 2795869"/>
              <a:gd name="connsiteX0" fmla="*/ 0 w 3310028"/>
              <a:gd name="connsiteY0" fmla="*/ 0 h 2795869"/>
              <a:gd name="connsiteX1" fmla="*/ 3310028 w 3310028"/>
              <a:gd name="connsiteY1" fmla="*/ 1050877 h 2795869"/>
              <a:gd name="connsiteX2" fmla="*/ 2996665 w 3310028"/>
              <a:gd name="connsiteY2" fmla="*/ 1154846 h 2795869"/>
              <a:gd name="connsiteX3" fmla="*/ 281396 w 3310028"/>
              <a:gd name="connsiteY3" fmla="*/ 254094 h 2795869"/>
              <a:gd name="connsiteX4" fmla="*/ 1427808 w 3310028"/>
              <a:gd name="connsiteY4" fmla="*/ 2505912 h 2795869"/>
              <a:gd name="connsiteX5" fmla="*/ 1173707 w 3310028"/>
              <a:gd name="connsiteY5" fmla="*/ 2795869 h 2795869"/>
              <a:gd name="connsiteX6" fmla="*/ 0 w 3310028"/>
              <a:gd name="connsiteY6" fmla="*/ 0 h 2795869"/>
              <a:gd name="connsiteX0" fmla="*/ 0 w 3310028"/>
              <a:gd name="connsiteY0" fmla="*/ 0 h 2727630"/>
              <a:gd name="connsiteX1" fmla="*/ 3310028 w 3310028"/>
              <a:gd name="connsiteY1" fmla="*/ 1050877 h 2727630"/>
              <a:gd name="connsiteX2" fmla="*/ 2996665 w 3310028"/>
              <a:gd name="connsiteY2" fmla="*/ 1154846 h 2727630"/>
              <a:gd name="connsiteX3" fmla="*/ 281396 w 3310028"/>
              <a:gd name="connsiteY3" fmla="*/ 254094 h 2727630"/>
              <a:gd name="connsiteX4" fmla="*/ 1427808 w 3310028"/>
              <a:gd name="connsiteY4" fmla="*/ 2505912 h 2727630"/>
              <a:gd name="connsiteX5" fmla="*/ 1269241 w 3310028"/>
              <a:gd name="connsiteY5" fmla="*/ 2727630 h 2727630"/>
              <a:gd name="connsiteX6" fmla="*/ 0 w 3310028"/>
              <a:gd name="connsiteY6" fmla="*/ 0 h 27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0028" h="2727630">
                <a:moveTo>
                  <a:pt x="0" y="0"/>
                </a:moveTo>
                <a:lnTo>
                  <a:pt x="3310028" y="1050877"/>
                </a:lnTo>
                <a:lnTo>
                  <a:pt x="2996665" y="1154846"/>
                </a:lnTo>
                <a:lnTo>
                  <a:pt x="281396" y="254094"/>
                </a:lnTo>
                <a:lnTo>
                  <a:pt x="1427808" y="2505912"/>
                </a:lnTo>
                <a:lnTo>
                  <a:pt x="1269241" y="2727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8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МОЛОДЦЫ!!!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970">
            <a:off x="1025396" y="2091172"/>
            <a:ext cx="7023027" cy="25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3815291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КВАДРАТ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Не овал я и не круг,</a:t>
            </a:r>
            <a:br>
              <a:rPr lang="ru-RU" sz="2400" dirty="0"/>
            </a:br>
            <a:r>
              <a:rPr lang="ru-RU" sz="2400" dirty="0"/>
              <a:t>Треугольнику я друг,</a:t>
            </a:r>
            <a:br>
              <a:rPr lang="ru-RU" sz="2400" dirty="0"/>
            </a:br>
            <a:r>
              <a:rPr lang="ru-RU" sz="2400" dirty="0"/>
              <a:t>Прямоугольнику я брат,</a:t>
            </a:r>
            <a:br>
              <a:rPr lang="ru-RU" sz="2400" dirty="0"/>
            </a:br>
            <a:r>
              <a:rPr lang="ru-RU" sz="2400" dirty="0"/>
              <a:t>Ведь зовут меня... 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6984" y="2245631"/>
            <a:ext cx="2815726" cy="2479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«Воспитываем и учим, играя»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Автор</a:t>
            </a:r>
            <a:r>
              <a:rPr lang="ru-RU" dirty="0" smtClean="0"/>
              <a:t>: Селянкина Надежда Андреевна</a:t>
            </a:r>
          </a:p>
          <a:p>
            <a:pPr marL="0" indent="0">
              <a:buNone/>
            </a:pPr>
            <a:r>
              <a:rPr lang="ru-RU" dirty="0" smtClean="0"/>
              <a:t>Должность: воспитатель </a:t>
            </a:r>
          </a:p>
          <a:p>
            <a:pPr marL="0" indent="0">
              <a:buNone/>
            </a:pPr>
            <a:r>
              <a:rPr lang="ru-RU" dirty="0" smtClean="0"/>
              <a:t>Место работы: Муниципальное бюджетное дошкольное образовательное учреждение «Детский сад №96 комбинированного вида»</a:t>
            </a:r>
          </a:p>
          <a:p>
            <a:pPr marL="0" indent="0">
              <a:buNone/>
            </a:pPr>
            <a:r>
              <a:rPr lang="ru-RU" dirty="0" smtClean="0"/>
              <a:t>Кировского района г. Казани, РТ.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9672" y="3488957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ТРЕУГОЛЬНИК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0241" y="1241393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Три вершины тут видны,</a:t>
            </a:r>
            <a:br>
              <a:rPr lang="ru-RU" sz="2400" dirty="0"/>
            </a:br>
            <a:r>
              <a:rPr lang="ru-RU" sz="2400" dirty="0"/>
              <a:t>Три угла, три стороны, -</a:t>
            </a:r>
            <a:br>
              <a:rPr lang="ru-RU" sz="2400" dirty="0"/>
            </a:br>
            <a:r>
              <a:rPr lang="ru-RU" sz="2400" dirty="0"/>
              <a:t>Ну, пожалуй, и довольно! -</a:t>
            </a:r>
            <a:br>
              <a:rPr lang="ru-RU" sz="2400" dirty="0"/>
            </a:br>
            <a:r>
              <a:rPr lang="ru-RU" sz="2400" dirty="0"/>
              <a:t>Что ты видишь? - 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2" name="Равнобедренный треугольник 1"/>
          <p:cNvSpPr/>
          <p:nvPr/>
        </p:nvSpPr>
        <p:spPr>
          <a:xfrm>
            <a:off x="4836536" y="2734239"/>
            <a:ext cx="3096344" cy="201622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9712" y="355094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КРУЖОК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Эта форма у клубка,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У планеты, колобка,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Но сожми ее, дружок,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И получится 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2" name="Блок-схема: узел 1"/>
          <p:cNvSpPr/>
          <p:nvPr/>
        </p:nvSpPr>
        <p:spPr>
          <a:xfrm>
            <a:off x="5148064" y="2181701"/>
            <a:ext cx="2664296" cy="2543443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66233" y="373027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УГОЛ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 Он и острый, да не нос,</a:t>
            </a:r>
          </a:p>
          <a:p>
            <a:r>
              <a:rPr lang="ru-RU" sz="2400" dirty="0"/>
              <a:t> И прямой, да не вопрос,</a:t>
            </a:r>
          </a:p>
          <a:p>
            <a:r>
              <a:rPr lang="ru-RU" sz="2400" dirty="0"/>
              <a:t> И тупой он, да не ножик, -</a:t>
            </a:r>
          </a:p>
          <a:p>
            <a:r>
              <a:rPr lang="ru-RU" sz="2400" dirty="0"/>
              <a:t> Что еще таким быть может?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2" name="Половина рамки 1"/>
          <p:cNvSpPr/>
          <p:nvPr/>
        </p:nvSpPr>
        <p:spPr>
          <a:xfrm rot="17502430">
            <a:off x="4238647" y="2367271"/>
            <a:ext cx="3109655" cy="2920850"/>
          </a:xfrm>
          <a:custGeom>
            <a:avLst/>
            <a:gdLst>
              <a:gd name="connsiteX0" fmla="*/ 0 w 3491880"/>
              <a:gd name="connsiteY0" fmla="*/ 0 h 3139618"/>
              <a:gd name="connsiteX1" fmla="*/ 3491880 w 3491880"/>
              <a:gd name="connsiteY1" fmla="*/ 0 h 3139618"/>
              <a:gd name="connsiteX2" fmla="*/ 3269028 w 3491880"/>
              <a:gd name="connsiteY2" fmla="*/ 200370 h 3139618"/>
              <a:gd name="connsiteX3" fmla="*/ 200370 w 3491880"/>
              <a:gd name="connsiteY3" fmla="*/ 200370 h 3139618"/>
              <a:gd name="connsiteX4" fmla="*/ 200370 w 3491880"/>
              <a:gd name="connsiteY4" fmla="*/ 2959461 h 3139618"/>
              <a:gd name="connsiteX5" fmla="*/ 0 w 3491880"/>
              <a:gd name="connsiteY5" fmla="*/ 3139618 h 3139618"/>
              <a:gd name="connsiteX6" fmla="*/ 0 w 3491880"/>
              <a:gd name="connsiteY6" fmla="*/ 0 h 3139618"/>
              <a:gd name="connsiteX0" fmla="*/ 0 w 3491880"/>
              <a:gd name="connsiteY0" fmla="*/ 0 h 3139618"/>
              <a:gd name="connsiteX1" fmla="*/ 3491880 w 3491880"/>
              <a:gd name="connsiteY1" fmla="*/ 0 h 3139618"/>
              <a:gd name="connsiteX2" fmla="*/ 2900539 w 3491880"/>
              <a:gd name="connsiteY2" fmla="*/ 828167 h 3139618"/>
              <a:gd name="connsiteX3" fmla="*/ 200370 w 3491880"/>
              <a:gd name="connsiteY3" fmla="*/ 200370 h 3139618"/>
              <a:gd name="connsiteX4" fmla="*/ 200370 w 3491880"/>
              <a:gd name="connsiteY4" fmla="*/ 2959461 h 3139618"/>
              <a:gd name="connsiteX5" fmla="*/ 0 w 3491880"/>
              <a:gd name="connsiteY5" fmla="*/ 3139618 h 3139618"/>
              <a:gd name="connsiteX6" fmla="*/ 0 w 3491880"/>
              <a:gd name="connsiteY6" fmla="*/ 0 h 3139618"/>
              <a:gd name="connsiteX0" fmla="*/ 0 w 3491880"/>
              <a:gd name="connsiteY0" fmla="*/ 0 h 3139618"/>
              <a:gd name="connsiteX1" fmla="*/ 3491880 w 3491880"/>
              <a:gd name="connsiteY1" fmla="*/ 0 h 3139618"/>
              <a:gd name="connsiteX2" fmla="*/ 2900539 w 3491880"/>
              <a:gd name="connsiteY2" fmla="*/ 787223 h 3139618"/>
              <a:gd name="connsiteX3" fmla="*/ 200370 w 3491880"/>
              <a:gd name="connsiteY3" fmla="*/ 200370 h 3139618"/>
              <a:gd name="connsiteX4" fmla="*/ 200370 w 3491880"/>
              <a:gd name="connsiteY4" fmla="*/ 2959461 h 3139618"/>
              <a:gd name="connsiteX5" fmla="*/ 0 w 3491880"/>
              <a:gd name="connsiteY5" fmla="*/ 3139618 h 3139618"/>
              <a:gd name="connsiteX6" fmla="*/ 0 w 3491880"/>
              <a:gd name="connsiteY6" fmla="*/ 0 h 3139618"/>
              <a:gd name="connsiteX0" fmla="*/ 0 w 3491880"/>
              <a:gd name="connsiteY0" fmla="*/ 0 h 3139618"/>
              <a:gd name="connsiteX1" fmla="*/ 3491880 w 3491880"/>
              <a:gd name="connsiteY1" fmla="*/ 0 h 3139618"/>
              <a:gd name="connsiteX2" fmla="*/ 2980535 w 3491880"/>
              <a:gd name="connsiteY2" fmla="*/ 619222 h 3139618"/>
              <a:gd name="connsiteX3" fmla="*/ 2900539 w 3491880"/>
              <a:gd name="connsiteY3" fmla="*/ 787223 h 3139618"/>
              <a:gd name="connsiteX4" fmla="*/ 200370 w 3491880"/>
              <a:gd name="connsiteY4" fmla="*/ 200370 h 3139618"/>
              <a:gd name="connsiteX5" fmla="*/ 200370 w 3491880"/>
              <a:gd name="connsiteY5" fmla="*/ 2959461 h 3139618"/>
              <a:gd name="connsiteX6" fmla="*/ 0 w 3491880"/>
              <a:gd name="connsiteY6" fmla="*/ 3139618 h 3139618"/>
              <a:gd name="connsiteX7" fmla="*/ 0 w 3491880"/>
              <a:gd name="connsiteY7" fmla="*/ 0 h 3139618"/>
              <a:gd name="connsiteX0" fmla="*/ 0 w 3491880"/>
              <a:gd name="connsiteY0" fmla="*/ 0 h 3139618"/>
              <a:gd name="connsiteX1" fmla="*/ 3491880 w 3491880"/>
              <a:gd name="connsiteY1" fmla="*/ 0 h 3139618"/>
              <a:gd name="connsiteX2" fmla="*/ 2980535 w 3491880"/>
              <a:gd name="connsiteY2" fmla="*/ 591927 h 3139618"/>
              <a:gd name="connsiteX3" fmla="*/ 2900539 w 3491880"/>
              <a:gd name="connsiteY3" fmla="*/ 787223 h 3139618"/>
              <a:gd name="connsiteX4" fmla="*/ 200370 w 3491880"/>
              <a:gd name="connsiteY4" fmla="*/ 200370 h 3139618"/>
              <a:gd name="connsiteX5" fmla="*/ 200370 w 3491880"/>
              <a:gd name="connsiteY5" fmla="*/ 2959461 h 3139618"/>
              <a:gd name="connsiteX6" fmla="*/ 0 w 3491880"/>
              <a:gd name="connsiteY6" fmla="*/ 3139618 h 3139618"/>
              <a:gd name="connsiteX7" fmla="*/ 0 w 3491880"/>
              <a:gd name="connsiteY7" fmla="*/ 0 h 3139618"/>
              <a:gd name="connsiteX0" fmla="*/ 0 w 3259868"/>
              <a:gd name="connsiteY0" fmla="*/ 0 h 3139618"/>
              <a:gd name="connsiteX1" fmla="*/ 3259868 w 3259868"/>
              <a:gd name="connsiteY1" fmla="*/ 327546 h 3139618"/>
              <a:gd name="connsiteX2" fmla="*/ 2980535 w 3259868"/>
              <a:gd name="connsiteY2" fmla="*/ 591927 h 3139618"/>
              <a:gd name="connsiteX3" fmla="*/ 2900539 w 3259868"/>
              <a:gd name="connsiteY3" fmla="*/ 787223 h 3139618"/>
              <a:gd name="connsiteX4" fmla="*/ 200370 w 3259868"/>
              <a:gd name="connsiteY4" fmla="*/ 200370 h 3139618"/>
              <a:gd name="connsiteX5" fmla="*/ 200370 w 3259868"/>
              <a:gd name="connsiteY5" fmla="*/ 2959461 h 3139618"/>
              <a:gd name="connsiteX6" fmla="*/ 0 w 3259868"/>
              <a:gd name="connsiteY6" fmla="*/ 3139618 h 3139618"/>
              <a:gd name="connsiteX7" fmla="*/ 0 w 3259868"/>
              <a:gd name="connsiteY7" fmla="*/ 0 h 3139618"/>
              <a:gd name="connsiteX0" fmla="*/ 0 w 3109743"/>
              <a:gd name="connsiteY0" fmla="*/ 0 h 3139618"/>
              <a:gd name="connsiteX1" fmla="*/ 3109743 w 3109743"/>
              <a:gd name="connsiteY1" fmla="*/ 450376 h 3139618"/>
              <a:gd name="connsiteX2" fmla="*/ 2980535 w 3109743"/>
              <a:gd name="connsiteY2" fmla="*/ 591927 h 3139618"/>
              <a:gd name="connsiteX3" fmla="*/ 2900539 w 3109743"/>
              <a:gd name="connsiteY3" fmla="*/ 787223 h 3139618"/>
              <a:gd name="connsiteX4" fmla="*/ 200370 w 3109743"/>
              <a:gd name="connsiteY4" fmla="*/ 200370 h 3139618"/>
              <a:gd name="connsiteX5" fmla="*/ 200370 w 3109743"/>
              <a:gd name="connsiteY5" fmla="*/ 2959461 h 3139618"/>
              <a:gd name="connsiteX6" fmla="*/ 0 w 3109743"/>
              <a:gd name="connsiteY6" fmla="*/ 3139618 h 3139618"/>
              <a:gd name="connsiteX7" fmla="*/ 0 w 3109743"/>
              <a:gd name="connsiteY7" fmla="*/ 0 h 3139618"/>
              <a:gd name="connsiteX0" fmla="*/ 0 w 3033473"/>
              <a:gd name="connsiteY0" fmla="*/ 0 h 3139618"/>
              <a:gd name="connsiteX1" fmla="*/ 3000561 w 3033473"/>
              <a:gd name="connsiteY1" fmla="*/ 600501 h 3139618"/>
              <a:gd name="connsiteX2" fmla="*/ 2980535 w 3033473"/>
              <a:gd name="connsiteY2" fmla="*/ 591927 h 3139618"/>
              <a:gd name="connsiteX3" fmla="*/ 2900539 w 3033473"/>
              <a:gd name="connsiteY3" fmla="*/ 787223 h 3139618"/>
              <a:gd name="connsiteX4" fmla="*/ 200370 w 3033473"/>
              <a:gd name="connsiteY4" fmla="*/ 200370 h 3139618"/>
              <a:gd name="connsiteX5" fmla="*/ 200370 w 3033473"/>
              <a:gd name="connsiteY5" fmla="*/ 2959461 h 3139618"/>
              <a:gd name="connsiteX6" fmla="*/ 0 w 3033473"/>
              <a:gd name="connsiteY6" fmla="*/ 3139618 h 3139618"/>
              <a:gd name="connsiteX7" fmla="*/ 0 w 3033473"/>
              <a:gd name="connsiteY7" fmla="*/ 0 h 3139618"/>
              <a:gd name="connsiteX0" fmla="*/ 0 w 3033473"/>
              <a:gd name="connsiteY0" fmla="*/ 0 h 3139618"/>
              <a:gd name="connsiteX1" fmla="*/ 3000561 w 3033473"/>
              <a:gd name="connsiteY1" fmla="*/ 600501 h 3139618"/>
              <a:gd name="connsiteX2" fmla="*/ 2980535 w 3033473"/>
              <a:gd name="connsiteY2" fmla="*/ 591927 h 3139618"/>
              <a:gd name="connsiteX3" fmla="*/ 2900539 w 3033473"/>
              <a:gd name="connsiteY3" fmla="*/ 787223 h 3139618"/>
              <a:gd name="connsiteX4" fmla="*/ 200370 w 3033473"/>
              <a:gd name="connsiteY4" fmla="*/ 200370 h 3139618"/>
              <a:gd name="connsiteX5" fmla="*/ 1159650 w 3033473"/>
              <a:gd name="connsiteY5" fmla="*/ 2253730 h 3139618"/>
              <a:gd name="connsiteX6" fmla="*/ 0 w 3033473"/>
              <a:gd name="connsiteY6" fmla="*/ 3139618 h 3139618"/>
              <a:gd name="connsiteX7" fmla="*/ 0 w 3033473"/>
              <a:gd name="connsiteY7" fmla="*/ 0 h 3139618"/>
              <a:gd name="connsiteX0" fmla="*/ 0 w 3033473"/>
              <a:gd name="connsiteY0" fmla="*/ 0 h 2342395"/>
              <a:gd name="connsiteX1" fmla="*/ 3000561 w 3033473"/>
              <a:gd name="connsiteY1" fmla="*/ 600501 h 2342395"/>
              <a:gd name="connsiteX2" fmla="*/ 2980535 w 3033473"/>
              <a:gd name="connsiteY2" fmla="*/ 591927 h 2342395"/>
              <a:gd name="connsiteX3" fmla="*/ 2900539 w 3033473"/>
              <a:gd name="connsiteY3" fmla="*/ 787223 h 2342395"/>
              <a:gd name="connsiteX4" fmla="*/ 200370 w 3033473"/>
              <a:gd name="connsiteY4" fmla="*/ 200370 h 2342395"/>
              <a:gd name="connsiteX5" fmla="*/ 1159650 w 3033473"/>
              <a:gd name="connsiteY5" fmla="*/ 2253730 h 2342395"/>
              <a:gd name="connsiteX6" fmla="*/ 1036545 w 3033473"/>
              <a:gd name="connsiteY6" fmla="*/ 2342395 h 2342395"/>
              <a:gd name="connsiteX7" fmla="*/ 0 w 3033473"/>
              <a:gd name="connsiteY7" fmla="*/ 0 h 2342395"/>
              <a:gd name="connsiteX0" fmla="*/ 0 w 3033473"/>
              <a:gd name="connsiteY0" fmla="*/ 0 h 2342395"/>
              <a:gd name="connsiteX1" fmla="*/ 3000561 w 3033473"/>
              <a:gd name="connsiteY1" fmla="*/ 600501 h 2342395"/>
              <a:gd name="connsiteX2" fmla="*/ 2980535 w 3033473"/>
              <a:gd name="connsiteY2" fmla="*/ 591927 h 2342395"/>
              <a:gd name="connsiteX3" fmla="*/ 2900539 w 3033473"/>
              <a:gd name="connsiteY3" fmla="*/ 787223 h 2342395"/>
              <a:gd name="connsiteX4" fmla="*/ 200370 w 3033473"/>
              <a:gd name="connsiteY4" fmla="*/ 200370 h 2342395"/>
              <a:gd name="connsiteX5" fmla="*/ 1159650 w 3033473"/>
              <a:gd name="connsiteY5" fmla="*/ 2253730 h 2342395"/>
              <a:gd name="connsiteX6" fmla="*/ 1036545 w 3033473"/>
              <a:gd name="connsiteY6" fmla="*/ 2342395 h 2342395"/>
              <a:gd name="connsiteX7" fmla="*/ 0 w 3033473"/>
              <a:gd name="connsiteY7" fmla="*/ 0 h 2342395"/>
              <a:gd name="connsiteX0" fmla="*/ 0 w 3033473"/>
              <a:gd name="connsiteY0" fmla="*/ 0 h 2484322"/>
              <a:gd name="connsiteX1" fmla="*/ 3000561 w 3033473"/>
              <a:gd name="connsiteY1" fmla="*/ 600501 h 2484322"/>
              <a:gd name="connsiteX2" fmla="*/ 2980535 w 3033473"/>
              <a:gd name="connsiteY2" fmla="*/ 591927 h 2484322"/>
              <a:gd name="connsiteX3" fmla="*/ 2900539 w 3033473"/>
              <a:gd name="connsiteY3" fmla="*/ 787223 h 2484322"/>
              <a:gd name="connsiteX4" fmla="*/ 200370 w 3033473"/>
              <a:gd name="connsiteY4" fmla="*/ 200370 h 2484322"/>
              <a:gd name="connsiteX5" fmla="*/ 1159650 w 3033473"/>
              <a:gd name="connsiteY5" fmla="*/ 2253730 h 2484322"/>
              <a:gd name="connsiteX6" fmla="*/ 1072378 w 3033473"/>
              <a:gd name="connsiteY6" fmla="*/ 2484322 h 2484322"/>
              <a:gd name="connsiteX7" fmla="*/ 0 w 3033473"/>
              <a:gd name="connsiteY7" fmla="*/ 0 h 2484322"/>
              <a:gd name="connsiteX0" fmla="*/ 0 w 3033473"/>
              <a:gd name="connsiteY0" fmla="*/ 0 h 2484322"/>
              <a:gd name="connsiteX1" fmla="*/ 3000561 w 3033473"/>
              <a:gd name="connsiteY1" fmla="*/ 600501 h 2484322"/>
              <a:gd name="connsiteX2" fmla="*/ 2980535 w 3033473"/>
              <a:gd name="connsiteY2" fmla="*/ 591927 h 2484322"/>
              <a:gd name="connsiteX3" fmla="*/ 2900539 w 3033473"/>
              <a:gd name="connsiteY3" fmla="*/ 787223 h 2484322"/>
              <a:gd name="connsiteX4" fmla="*/ 200370 w 3033473"/>
              <a:gd name="connsiteY4" fmla="*/ 200370 h 2484322"/>
              <a:gd name="connsiteX5" fmla="*/ 1240648 w 3033473"/>
              <a:gd name="connsiteY5" fmla="*/ 2383145 h 2484322"/>
              <a:gd name="connsiteX6" fmla="*/ 1072378 w 3033473"/>
              <a:gd name="connsiteY6" fmla="*/ 2484322 h 2484322"/>
              <a:gd name="connsiteX7" fmla="*/ 0 w 3033473"/>
              <a:gd name="connsiteY7" fmla="*/ 0 h 2484322"/>
              <a:gd name="connsiteX0" fmla="*/ 0 w 3033473"/>
              <a:gd name="connsiteY0" fmla="*/ 0 h 2484322"/>
              <a:gd name="connsiteX1" fmla="*/ 3000561 w 3033473"/>
              <a:gd name="connsiteY1" fmla="*/ 600501 h 2484322"/>
              <a:gd name="connsiteX2" fmla="*/ 2980535 w 3033473"/>
              <a:gd name="connsiteY2" fmla="*/ 591927 h 2484322"/>
              <a:gd name="connsiteX3" fmla="*/ 2900539 w 3033473"/>
              <a:gd name="connsiteY3" fmla="*/ 787223 h 2484322"/>
              <a:gd name="connsiteX4" fmla="*/ 200370 w 3033473"/>
              <a:gd name="connsiteY4" fmla="*/ 200370 h 2484322"/>
              <a:gd name="connsiteX5" fmla="*/ 1240648 w 3033473"/>
              <a:gd name="connsiteY5" fmla="*/ 2383145 h 2484322"/>
              <a:gd name="connsiteX6" fmla="*/ 1072378 w 3033473"/>
              <a:gd name="connsiteY6" fmla="*/ 2484322 h 2484322"/>
              <a:gd name="connsiteX7" fmla="*/ 0 w 3033473"/>
              <a:gd name="connsiteY7" fmla="*/ 0 h 2484322"/>
              <a:gd name="connsiteX0" fmla="*/ 0 w 3033473"/>
              <a:gd name="connsiteY0" fmla="*/ 0 h 2484322"/>
              <a:gd name="connsiteX1" fmla="*/ 3000561 w 3033473"/>
              <a:gd name="connsiteY1" fmla="*/ 600501 h 2484322"/>
              <a:gd name="connsiteX2" fmla="*/ 2980535 w 3033473"/>
              <a:gd name="connsiteY2" fmla="*/ 591927 h 2484322"/>
              <a:gd name="connsiteX3" fmla="*/ 2900539 w 3033473"/>
              <a:gd name="connsiteY3" fmla="*/ 787223 h 2484322"/>
              <a:gd name="connsiteX4" fmla="*/ 200370 w 3033473"/>
              <a:gd name="connsiteY4" fmla="*/ 200370 h 2484322"/>
              <a:gd name="connsiteX5" fmla="*/ 1195484 w 3033473"/>
              <a:gd name="connsiteY5" fmla="*/ 2395656 h 2484322"/>
              <a:gd name="connsiteX6" fmla="*/ 1072378 w 3033473"/>
              <a:gd name="connsiteY6" fmla="*/ 2484322 h 2484322"/>
              <a:gd name="connsiteX7" fmla="*/ 0 w 3033473"/>
              <a:gd name="connsiteY7" fmla="*/ 0 h 24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3473" h="2484322">
                <a:moveTo>
                  <a:pt x="0" y="0"/>
                </a:moveTo>
                <a:lnTo>
                  <a:pt x="3000561" y="600501"/>
                </a:lnTo>
                <a:cubicBezTo>
                  <a:pt x="2825563" y="825105"/>
                  <a:pt x="3155533" y="367323"/>
                  <a:pt x="2980535" y="591927"/>
                </a:cubicBezTo>
                <a:lnTo>
                  <a:pt x="2900539" y="787223"/>
                </a:lnTo>
                <a:lnTo>
                  <a:pt x="200370" y="200370"/>
                </a:lnTo>
                <a:lnTo>
                  <a:pt x="1195484" y="2395656"/>
                </a:lnTo>
                <a:lnTo>
                  <a:pt x="1072378" y="24843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362978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ЛУЧ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Он от солнца прилетает,</a:t>
            </a:r>
            <a:br>
              <a:rPr lang="ru-RU" sz="2400" dirty="0"/>
            </a:br>
            <a:r>
              <a:rPr lang="ru-RU" sz="2400" dirty="0"/>
              <a:t>Пробивая толщу туч</a:t>
            </a:r>
            <a:br>
              <a:rPr lang="ru-RU" sz="2400" dirty="0"/>
            </a:br>
            <a:r>
              <a:rPr lang="ru-RU" sz="2400" dirty="0"/>
              <a:t>И в тетрадочке бывает,</a:t>
            </a:r>
            <a:br>
              <a:rPr lang="ru-RU" sz="2400" dirty="0"/>
            </a:br>
            <a:r>
              <a:rPr lang="ru-RU" sz="2400" dirty="0"/>
              <a:t>А зовется просто - 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1" y="1525568"/>
            <a:ext cx="4306411" cy="26915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14910" y="1484784"/>
            <a:ext cx="20882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itchFamily="18" charset="0"/>
              </a:rPr>
              <a:t>1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360569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Сотня лун бы появилась -</a:t>
            </a:r>
            <a:br>
              <a:rPr lang="ru-RU" sz="2400" dirty="0"/>
            </a:br>
            <a:r>
              <a:rPr lang="ru-RU" sz="2400" dirty="0"/>
              <a:t>И тогда бы осветилась</a:t>
            </a:r>
            <a:br>
              <a:rPr lang="ru-RU" sz="2400" dirty="0"/>
            </a:br>
            <a:r>
              <a:rPr lang="ru-RU" sz="2400" dirty="0"/>
              <a:t>Ночь как день! Но, жаль, луна</a:t>
            </a:r>
            <a:br>
              <a:rPr lang="ru-RU" sz="2400" dirty="0"/>
            </a:br>
            <a:r>
              <a:rPr lang="ru-RU" sz="2400" dirty="0"/>
              <a:t>Светит нам всегда </a:t>
            </a:r>
            <a:r>
              <a:rPr lang="ru-RU" sz="2400" dirty="0" smtClean="0"/>
              <a:t>...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 руке малышка Лена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Любит пальчики считать!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У нее, на удивленье,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Каждый раз выходит </a:t>
            </a:r>
            <a:r>
              <a:rPr lang="ru-RU" sz="2400" dirty="0" smtClean="0">
                <a:latin typeface="Georgia" pitchFamily="18" charset="0"/>
              </a:rPr>
              <a:t>...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481204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itchFamily="18" charset="0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445</Words>
  <Application>Microsoft Office PowerPoint</Application>
  <PresentationFormat>Экран (4:3)</PresentationFormat>
  <Paragraphs>208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  <vt:lpstr>Презентация PowerPoint</vt:lpstr>
      <vt:lpstr>Конкурс  «Воспитываем и учим, играя»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детский сад 2</cp:lastModifiedBy>
  <cp:revision>35</cp:revision>
  <dcterms:created xsi:type="dcterms:W3CDTF">2014-01-06T16:00:12Z</dcterms:created>
  <dcterms:modified xsi:type="dcterms:W3CDTF">2014-10-19T18:11:17Z</dcterms:modified>
</cp:coreProperties>
</file>